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16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Default Extension="jpeg" ContentType="image/jpeg"/>
  <Override PartName="/ppt/notesSlides/notesSlide12.xml" ContentType="application/vnd.openxmlformats-officedocument.presentationml.notes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20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17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media/audio1.bin" ContentType="audio/unknown"/>
  <Override PartName="/ppt/notesSlides/notesSlide6.xml" ContentType="application/vnd.openxmlformats-officedocument.presentationml.notesSlide+xml"/>
  <Override PartName="/ppt/notesSlides/notesSlide21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8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19.xml" ContentType="application/vnd.openxmlformats-officedocument.presentationml.notes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33"/>
  </p:notesMasterIdLst>
  <p:sldIdLst>
    <p:sldId id="268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  <p:sldId id="286" r:id="rId19"/>
    <p:sldId id="293" r:id="rId20"/>
    <p:sldId id="294" r:id="rId21"/>
    <p:sldId id="295" r:id="rId22"/>
    <p:sldId id="258" r:id="rId23"/>
    <p:sldId id="259" r:id="rId24"/>
    <p:sldId id="260" r:id="rId25"/>
    <p:sldId id="261" r:id="rId26"/>
    <p:sldId id="262" r:id="rId27"/>
    <p:sldId id="263" r:id="rId28"/>
    <p:sldId id="264" r:id="rId29"/>
    <p:sldId id="265" r:id="rId30"/>
    <p:sldId id="266" r:id="rId31"/>
    <p:sldId id="267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3" d="100"/>
          <a:sy n="93" d="100"/>
        </p:scale>
        <p:origin x="-7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92410-720D-9145-85CC-BFA0B049A923}" type="datetimeFigureOut">
              <a:rPr lang="en-US" smtClean="0"/>
              <a:t>12/7/12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8A544B-74BC-FF4C-A0E9-5500AAA195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5189FA-D6BE-9447-A2B1-4C0290343727}" type="slidenum">
              <a:rPr lang="en-US"/>
              <a:pPr/>
              <a:t>1</a:t>
            </a:fld>
            <a:endParaRPr lang="en-US"/>
          </a:p>
        </p:txBody>
      </p:sp>
      <p:sp>
        <p:nvSpPr>
          <p:cNvPr id="911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98A04F-1842-3144-8FBB-2F2A5D3E66F3}" type="slidenum">
              <a:rPr lang="en-US"/>
              <a:pPr/>
              <a:t>10</a:t>
            </a:fld>
            <a:endParaRPr lang="en-US"/>
          </a:p>
        </p:txBody>
      </p:sp>
      <p:sp>
        <p:nvSpPr>
          <p:cNvPr id="1013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2C7F45-7071-7141-93CB-897CB84CA13A}" type="slidenum">
              <a:rPr lang="en-US"/>
              <a:pPr/>
              <a:t>11</a:t>
            </a:fld>
            <a:endParaRPr lang="en-US"/>
          </a:p>
        </p:txBody>
      </p:sp>
      <p:sp>
        <p:nvSpPr>
          <p:cNvPr id="1024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9BB92A-E315-164F-8525-5AFD249C45A1}" type="slidenum">
              <a:rPr lang="en-US"/>
              <a:pPr/>
              <a:t>12</a:t>
            </a:fld>
            <a:endParaRPr lang="en-US"/>
          </a:p>
        </p:txBody>
      </p:sp>
      <p:sp>
        <p:nvSpPr>
          <p:cNvPr id="1034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1469C-F491-D34D-8690-AA59D7938F70}" type="slidenum">
              <a:rPr lang="en-US"/>
              <a:pPr/>
              <a:t>13</a:t>
            </a:fld>
            <a:endParaRPr lang="en-US"/>
          </a:p>
        </p:txBody>
      </p:sp>
      <p:sp>
        <p:nvSpPr>
          <p:cNvPr id="1044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3C81A3-656C-B847-A9F5-B2A8B621EC25}" type="slidenum">
              <a:rPr lang="en-US"/>
              <a:pPr/>
              <a:t>14</a:t>
            </a:fld>
            <a:endParaRPr lang="en-US"/>
          </a:p>
        </p:txBody>
      </p:sp>
      <p:sp>
        <p:nvSpPr>
          <p:cNvPr id="1054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9F9193-4B86-CE42-8804-D7CF6DE2AEB7}" type="slidenum">
              <a:rPr lang="en-US"/>
              <a:pPr/>
              <a:t>15</a:t>
            </a:fld>
            <a:endParaRPr lang="en-US"/>
          </a:p>
        </p:txBody>
      </p:sp>
      <p:sp>
        <p:nvSpPr>
          <p:cNvPr id="1064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4E7FAA5-5DDF-4E48-9F3B-9C01B4A31B32}" type="slidenum">
              <a:rPr lang="en-US"/>
              <a:pPr/>
              <a:t>16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052491-FBE4-324D-AB93-FF7C4AE29D84}" type="slidenum">
              <a:rPr lang="en-US"/>
              <a:pPr/>
              <a:t>17</a:t>
            </a:fld>
            <a:endParaRPr lang="en-US"/>
          </a:p>
        </p:txBody>
      </p:sp>
      <p:sp>
        <p:nvSpPr>
          <p:cNvPr id="10854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8644A1-1EE4-1244-8877-AA515E403CA9}" type="slidenum">
              <a:rPr lang="en-US"/>
              <a:pPr/>
              <a:t>18</a:t>
            </a:fld>
            <a:endParaRPr lang="en-US"/>
          </a:p>
        </p:txBody>
      </p:sp>
      <p:sp>
        <p:nvSpPr>
          <p:cNvPr id="1095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5E2CE0-4B48-A744-8903-C7CCC39C66C6}" type="slidenum">
              <a:rPr lang="en-US"/>
              <a:pPr/>
              <a:t>19</a:t>
            </a:fld>
            <a:endParaRPr lang="en-US"/>
          </a:p>
        </p:txBody>
      </p:sp>
      <p:sp>
        <p:nvSpPr>
          <p:cNvPr id="11673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0D3DB1-ACE5-CD42-80A8-0EF46DB2ED01}" type="slidenum">
              <a:rPr lang="en-US"/>
              <a:pPr/>
              <a:t>2</a:t>
            </a:fld>
            <a:endParaRPr lang="en-US"/>
          </a:p>
        </p:txBody>
      </p:sp>
      <p:sp>
        <p:nvSpPr>
          <p:cNvPr id="921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3D2F0E-0D3D-9943-A94A-75862B920BB1}" type="slidenum">
              <a:rPr lang="en-US"/>
              <a:pPr/>
              <a:t>20</a:t>
            </a:fld>
            <a:endParaRPr lang="en-US"/>
          </a:p>
        </p:txBody>
      </p:sp>
      <p:sp>
        <p:nvSpPr>
          <p:cNvPr id="11776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96B954-2CE6-BC45-9388-FBA547DC78A5}" type="slidenum">
              <a:rPr lang="en-US"/>
              <a:pPr/>
              <a:t>21</a:t>
            </a:fld>
            <a:endParaRPr lang="en-US"/>
          </a:p>
        </p:txBody>
      </p:sp>
      <p:sp>
        <p:nvSpPr>
          <p:cNvPr id="1187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16B42B-8137-4447-9BA3-D8D3387711D7}" type="slidenum">
              <a:rPr lang="en-US"/>
              <a:pPr/>
              <a:t>3</a:t>
            </a:fld>
            <a:endParaRPr lang="en-US"/>
          </a:p>
        </p:txBody>
      </p:sp>
      <p:sp>
        <p:nvSpPr>
          <p:cNvPr id="9318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CF1B25-06BE-4146-8DCB-5D619EB5A588}" type="slidenum">
              <a:rPr lang="en-US"/>
              <a:pPr/>
              <a:t>4</a:t>
            </a:fld>
            <a:endParaRPr lang="en-US"/>
          </a:p>
        </p:txBody>
      </p:sp>
      <p:sp>
        <p:nvSpPr>
          <p:cNvPr id="942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B9E117-830A-1F45-B079-5FF922DAEE65}" type="slidenum">
              <a:rPr lang="en-US"/>
              <a:pPr/>
              <a:t>5</a:t>
            </a:fld>
            <a:endParaRPr lang="en-US"/>
          </a:p>
        </p:txBody>
      </p:sp>
      <p:sp>
        <p:nvSpPr>
          <p:cNvPr id="952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616347-EB8B-0D47-BBC2-D67748EFD40D}" type="slidenum">
              <a:rPr lang="en-US"/>
              <a:pPr/>
              <a:t>6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C87D73-6C90-F742-9254-A7EF0D052F1C}" type="slidenum">
              <a:rPr lang="en-US"/>
              <a:pPr/>
              <a:t>7</a:t>
            </a:fld>
            <a:endParaRPr lang="en-U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96154A-3F46-A046-9CDE-A5451E7AB35D}" type="slidenum">
              <a:rPr lang="en-US"/>
              <a:pPr/>
              <a:t>8</a:t>
            </a:fld>
            <a:endParaRPr lang="en-US"/>
          </a:p>
        </p:txBody>
      </p:sp>
      <p:sp>
        <p:nvSpPr>
          <p:cNvPr id="98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9F270E-D66D-5144-8D1E-7F697E0BAB5A}" type="slidenum">
              <a:rPr lang="en-US"/>
              <a:pPr/>
              <a:t>9</a:t>
            </a:fld>
            <a:endParaRPr lang="en-US"/>
          </a:p>
        </p:txBody>
      </p:sp>
      <p:sp>
        <p:nvSpPr>
          <p:cNvPr id="9933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81396-08C6-7543-AD65-3BF884B5B264}" type="datetimeFigureOut">
              <a:rPr lang="en-US" smtClean="0"/>
              <a:t>12/7/12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010EB-20E2-EE40-BC35-931022570B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4" Type="http://schemas.openxmlformats.org/officeDocument/2006/relationships/image" Target="../media/image1.gif"/><Relationship Id="rId5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28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2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4" Type="http://schemas.openxmlformats.org/officeDocument/2006/relationships/image" Target="../media/image32.gif"/><Relationship Id="rId5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gif"/><Relationship Id="rId5" Type="http://schemas.openxmlformats.org/officeDocument/2006/relationships/image" Target="../media/image38.gif"/><Relationship Id="rId6" Type="http://schemas.openxmlformats.org/officeDocument/2006/relationships/image" Target="../media/image39.gif"/><Relationship Id="rId7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4" Type="http://schemas.openxmlformats.org/officeDocument/2006/relationships/image" Target="../media/image17.gif"/><Relationship Id="rId5" Type="http://schemas.openxmlformats.org/officeDocument/2006/relationships/image" Target="../media/image41.gif"/><Relationship Id="rId6" Type="http://schemas.openxmlformats.org/officeDocument/2006/relationships/image" Target="../media/image6.gif"/><Relationship Id="rId7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americanartifacts.com/smma/per/nestcam/prey.htm" TargetMode="External"/><Relationship Id="rId3" Type="http://schemas.openxmlformats.org/officeDocument/2006/relationships/image" Target="../media/image48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Relationship Id="rId3" Type="http://schemas.openxmlformats.org/officeDocument/2006/relationships/image" Target="../media/image48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openxmlformats.org/officeDocument/2006/relationships/image" Target="../media/image52.jpeg"/><Relationship Id="rId5" Type="http://schemas.openxmlformats.org/officeDocument/2006/relationships/image" Target="../media/image53.jpeg"/><Relationship Id="rId6" Type="http://schemas.openxmlformats.org/officeDocument/2006/relationships/image" Target="../media/image54.jpeg"/><Relationship Id="rId7" Type="http://schemas.openxmlformats.org/officeDocument/2006/relationships/image" Target="../media/image55.jpeg"/><Relationship Id="rId8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4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gif"/><Relationship Id="rId5" Type="http://schemas.openxmlformats.org/officeDocument/2006/relationships/image" Target="../media/image7.gif"/><Relationship Id="rId6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4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3.wmf"/><Relationship Id="rId7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15.gif"/><Relationship Id="rId5" Type="http://schemas.openxmlformats.org/officeDocument/2006/relationships/image" Target="../media/image16.gif"/><Relationship Id="rId6" Type="http://schemas.openxmlformats.org/officeDocument/2006/relationships/image" Target="../media/image17.gif"/><Relationship Id="rId7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4" Type="http://schemas.openxmlformats.org/officeDocument/2006/relationships/image" Target="../media/image20.wmf"/><Relationship Id="rId5" Type="http://schemas.openxmlformats.org/officeDocument/2006/relationships/image" Target="../media/image21.wmf"/><Relationship Id="rId6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gif"/><Relationship Id="rId5" Type="http://schemas.openxmlformats.org/officeDocument/2006/relationships/image" Target="../media/image24.gif"/><Relationship Id="rId6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190500" y="304800"/>
            <a:ext cx="8763000" cy="2362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en-US" sz="3600" b="1" kern="10">
                <a:ln w="50800">
                  <a:solidFill>
                    <a:srgbClr val="00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blurRad="63500" dist="53882" dir="2700000" algn="ctr" rotWithShape="0">
                    <a:srgbClr val="9999FF">
                      <a:alpha val="74998"/>
                    </a:srgbClr>
                  </a:outerShdw>
                </a:effectLst>
                <a:latin typeface="Snap ITC"/>
                <a:ea typeface="Snap ITC"/>
                <a:cs typeface="Snap ITC"/>
              </a:rPr>
              <a:t>FOOD CHAINS &amp; WEBS</a:t>
            </a:r>
          </a:p>
        </p:txBody>
      </p:sp>
      <p:pic>
        <p:nvPicPr>
          <p:cNvPr id="7171" name="Picture 3" descr="j028288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2824163"/>
            <a:ext cx="5410200" cy="4030662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048000" y="2362200"/>
            <a:ext cx="6400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endParaRPr lang="en-US" sz="36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Snap ITC" pitchFamily="82" charset="0"/>
            </a:endParaRPr>
          </a:p>
        </p:txBody>
      </p:sp>
      <p:pic>
        <p:nvPicPr>
          <p:cNvPr id="7173" name="Picture 5" descr="j01309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2590800"/>
            <a:ext cx="3378200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3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oodWeb-TrophicLevels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59600"/>
          </a:xfrm>
          <a:prstGeom prst="rect">
            <a:avLst/>
          </a:prstGeom>
          <a:noFill/>
        </p:spPr>
      </p:pic>
      <p:pic>
        <p:nvPicPr>
          <p:cNvPr id="12291" name="Picture 3" descr="C:\Documents and Settings\Sandy\Application Data\Microsoft\Media Catalog\Downloaded Clips\cl0\IN00634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0"/>
            <a:ext cx="1143000" cy="1025525"/>
          </a:xfrm>
          <a:prstGeom prst="rect">
            <a:avLst/>
          </a:prstGeom>
          <a:noFill/>
        </p:spPr>
      </p:pic>
      <p:pic>
        <p:nvPicPr>
          <p:cNvPr id="12292" name="Picture 4" descr="C:\Documents and Settings\Sandy\Application Data\Microsoft\Media Catalog\Downloaded Clips\cl0\IN00634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0"/>
            <a:ext cx="1143000" cy="10255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oodWeb-TrophicLevels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59600"/>
          </a:xfrm>
          <a:prstGeom prst="rect">
            <a:avLst/>
          </a:prstGeom>
          <a:noFill/>
        </p:spPr>
      </p:pic>
      <p:pic>
        <p:nvPicPr>
          <p:cNvPr id="13315" name="Picture 3" descr="C:\Documents and Settings\Sandy\Application Data\Microsoft\Media Catalog\Downloaded Clips\cl0\IN00529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0"/>
            <a:ext cx="1524000" cy="1193800"/>
          </a:xfrm>
          <a:prstGeom prst="rect">
            <a:avLst/>
          </a:prstGeom>
          <a:noFill/>
        </p:spPr>
      </p:pic>
      <p:pic>
        <p:nvPicPr>
          <p:cNvPr id="13316" name="Picture 4" descr="C:\Documents and Settings\Sandy\Application Data\Microsoft\Media Catalog\Downloaded Clips\cl0\IN00529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0"/>
            <a:ext cx="1455738" cy="113982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oodWeb-FoodChain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59600"/>
          </a:xfrm>
          <a:prstGeom prst="rect">
            <a:avLst/>
          </a:prstGeom>
          <a:noFill/>
        </p:spPr>
      </p:pic>
      <p:pic>
        <p:nvPicPr>
          <p:cNvPr id="14339" name="Picture 3" descr="C:\Documents and Settings\Sandy\Application Data\Microsoft\Media Catalog\Downloaded Clips\cl0\IN00634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0"/>
            <a:ext cx="1295400" cy="1163638"/>
          </a:xfrm>
          <a:prstGeom prst="rect">
            <a:avLst/>
          </a:prstGeom>
          <a:noFill/>
        </p:spPr>
      </p:pic>
      <p:pic>
        <p:nvPicPr>
          <p:cNvPr id="14340" name="Picture 4" descr="C:\Documents and Settings\Sandy\Application Data\Microsoft\Media Catalog\Downloaded Clips\cl0\IN00634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0"/>
            <a:ext cx="1219200" cy="10937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oodWeb-FoodChain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3" name="Picture 3" descr="C:\Documents and Settings\Sandy\Application Data\Microsoft\Media Catalog\Downloaded Clips\cl0\IN00529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0"/>
            <a:ext cx="1600200" cy="1252538"/>
          </a:xfrm>
          <a:prstGeom prst="rect">
            <a:avLst/>
          </a:prstGeom>
          <a:noFill/>
        </p:spPr>
      </p:pic>
      <p:pic>
        <p:nvPicPr>
          <p:cNvPr id="15364" name="Picture 4" descr="C:\Documents and Settings\Sandy\Application Data\Microsoft\Media Catalog\Downloaded Clips\cl0\IN00529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0"/>
            <a:ext cx="1531938" cy="1198563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oodWeb-Web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59600"/>
          </a:xfrm>
          <a:prstGeom prst="rect">
            <a:avLst/>
          </a:prstGeom>
          <a:noFill/>
        </p:spPr>
      </p:pic>
      <p:pic>
        <p:nvPicPr>
          <p:cNvPr id="16387" name="Picture 3" descr="C:\Documents and Settings\Sandy\Application Data\Microsoft\Media Catalog\Downloaded Clips\cl76\j029683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0" y="0"/>
            <a:ext cx="1404938" cy="1981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oodWeb-Web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59600"/>
          </a:xfrm>
          <a:prstGeom prst="rect">
            <a:avLst/>
          </a:prstGeom>
          <a:noFill/>
        </p:spPr>
      </p:pic>
      <p:pic>
        <p:nvPicPr>
          <p:cNvPr id="17411" name="Picture 3" descr="j0296830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0"/>
            <a:ext cx="1404938" cy="1981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2895600"/>
          </a:xfrm>
        </p:spPr>
        <p:txBody>
          <a:bodyPr/>
          <a:lstStyle/>
          <a:p>
            <a:pPr algn="ctr"/>
            <a:r>
              <a:rPr lang="en-US" sz="5400">
                <a:solidFill>
                  <a:srgbClr val="FF66FF"/>
                </a:solidFill>
                <a:latin typeface="Snap ITC" pitchFamily="82" charset="0"/>
              </a:rPr>
              <a:t>ECOSYSTEMS DEPEND ON THE BALANCE OF THEIR FOOD WEBS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3733800"/>
            <a:ext cx="9144000" cy="4114800"/>
          </a:xfrm>
        </p:spPr>
        <p:txBody>
          <a:bodyPr/>
          <a:lstStyle/>
          <a:p>
            <a:r>
              <a:rPr lang="en-US" sz="3600">
                <a:solidFill>
                  <a:schemeClr val="hlink"/>
                </a:solidFill>
                <a:latin typeface="Snap ITC" pitchFamily="82" charset="0"/>
              </a:rPr>
              <a:t>The loss of one organism may tip the delicate balance of survival for many other organisms within that ecosystem.</a:t>
            </a:r>
          </a:p>
        </p:txBody>
      </p:sp>
      <p:pic>
        <p:nvPicPr>
          <p:cNvPr id="62469" name="Picture 5" descr="C:\Documents and Settings\Sandy\Application Data\Microsoft\Media Catalog\Downloaded Clips\cl0\DD00072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08900" y="5370513"/>
            <a:ext cx="1435100" cy="1487487"/>
          </a:xfrm>
          <a:prstGeom prst="rect">
            <a:avLst/>
          </a:prstGeom>
          <a:noFill/>
        </p:spPr>
      </p:pic>
      <p:pic>
        <p:nvPicPr>
          <p:cNvPr id="62470" name="Picture 6" descr="C:\Documents and Settings\Sandy\Application Data\Microsoft\Media Catalog\Downloaded Clips\cl76\j029683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5410200"/>
            <a:ext cx="1027113" cy="1447800"/>
          </a:xfrm>
          <a:prstGeom prst="rect">
            <a:avLst/>
          </a:prstGeom>
          <a:noFill/>
        </p:spPr>
      </p:pic>
      <p:pic>
        <p:nvPicPr>
          <p:cNvPr id="62471" name="Picture 7" descr="C:\Documents and Settings\Sandy\Application Data\Microsoft\Media Catalog\Downloaded Clips\cl0\AG00180_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81600" y="5726113"/>
            <a:ext cx="2378075" cy="11318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oodWeb-Ecosystem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5" name="Picture 3" descr="C:\Documents and Settings\Sandy\Application Data\Microsoft\Media Catalog\Downloaded Clips\cl0\AG00214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5257800"/>
            <a:ext cx="1314450" cy="1120775"/>
          </a:xfrm>
          <a:prstGeom prst="rect">
            <a:avLst/>
          </a:prstGeom>
          <a:noFill/>
        </p:spPr>
      </p:pic>
      <p:pic>
        <p:nvPicPr>
          <p:cNvPr id="18436" name="Picture 4" descr="C:\Documents and Settings\Sandy\Application Data\Microsoft\Media Catalog\Downloaded Clips\cl0\AG00197_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410200"/>
            <a:ext cx="1371600" cy="1039813"/>
          </a:xfrm>
          <a:prstGeom prst="rect">
            <a:avLst/>
          </a:prstGeom>
          <a:noFill/>
        </p:spPr>
      </p:pic>
      <p:pic>
        <p:nvPicPr>
          <p:cNvPr id="18437" name="Picture 5" descr="C:\Documents and Settings\Sandy\Application Data\Microsoft\Media Catalog\Downloaded Clips\cl45\j017401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94625" y="2590800"/>
            <a:ext cx="1349375" cy="1235075"/>
          </a:xfrm>
          <a:prstGeom prst="rect">
            <a:avLst/>
          </a:prstGeom>
          <a:noFill/>
        </p:spPr>
      </p:pic>
      <p:pic>
        <p:nvPicPr>
          <p:cNvPr id="18438" name="Picture 6" descr="C:\Documents and Settings\Sandy\Application Data\Microsoft\Media Catalog\Downloaded Clips\cl0\AG00180_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65925" y="0"/>
            <a:ext cx="2378075" cy="11318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-266700" y="-609600"/>
            <a:ext cx="9677400" cy="2374900"/>
          </a:xfrm>
        </p:spPr>
        <p:txBody>
          <a:bodyPr/>
          <a:lstStyle/>
          <a:p>
            <a:pPr algn="ctr"/>
            <a:r>
              <a:rPr lang="en-US" sz="3600">
                <a:solidFill>
                  <a:srgbClr val="FFFF99"/>
                </a:solidFill>
                <a:latin typeface="Snap ITC" pitchFamily="82" charset="0"/>
              </a:rPr>
              <a:t>EXPLAIN THE SAMPLE FOOD CHAINS &amp; WEBS THAT FOLLOW: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52400" y="1295400"/>
            <a:ext cx="9448800" cy="5562600"/>
          </a:xfrm>
        </p:spPr>
        <p:txBody>
          <a:bodyPr/>
          <a:lstStyle/>
          <a:p>
            <a:pPr>
              <a:buClr>
                <a:srgbClr val="FF9966"/>
              </a:buClr>
            </a:pPr>
            <a:r>
              <a:rPr lang="en-US" sz="2800">
                <a:solidFill>
                  <a:srgbClr val="FFCC99"/>
                </a:solidFill>
                <a:latin typeface="Snap ITC" pitchFamily="82" charset="0"/>
              </a:rPr>
              <a:t>Which is the PRODUCER?</a:t>
            </a:r>
            <a:br>
              <a:rPr lang="en-US" sz="2800">
                <a:solidFill>
                  <a:srgbClr val="FFCC99"/>
                </a:solidFill>
                <a:latin typeface="Snap ITC" pitchFamily="82" charset="0"/>
              </a:rPr>
            </a:br>
            <a:r>
              <a:rPr lang="en-US" sz="2800">
                <a:solidFill>
                  <a:srgbClr val="FF9966"/>
                </a:solidFill>
                <a:latin typeface="Snap ITC" pitchFamily="82" charset="0"/>
              </a:rPr>
              <a:t/>
            </a:r>
            <a:br>
              <a:rPr lang="en-US" sz="2800">
                <a:solidFill>
                  <a:srgbClr val="FF9966"/>
                </a:solidFill>
                <a:latin typeface="Snap ITC" pitchFamily="82" charset="0"/>
              </a:rPr>
            </a:br>
            <a:endParaRPr lang="en-US" sz="2800">
              <a:solidFill>
                <a:srgbClr val="FF9966"/>
              </a:solidFill>
              <a:latin typeface="Snap ITC" pitchFamily="82" charset="0"/>
            </a:endParaRPr>
          </a:p>
          <a:p>
            <a:pPr>
              <a:buClr>
                <a:srgbClr val="CCFFFF"/>
              </a:buClr>
            </a:pPr>
            <a:r>
              <a:rPr lang="en-US" sz="2800" u="sng">
                <a:solidFill>
                  <a:srgbClr val="CCECFF"/>
                </a:solidFill>
                <a:latin typeface="Snap ITC" pitchFamily="82" charset="0"/>
              </a:rPr>
              <a:t>First level</a:t>
            </a:r>
            <a:r>
              <a:rPr lang="en-US" sz="2800">
                <a:solidFill>
                  <a:srgbClr val="CCECFF"/>
                </a:solidFill>
                <a:latin typeface="Snap ITC" pitchFamily="82" charset="0"/>
              </a:rPr>
              <a:t> CONSUMERS?</a:t>
            </a:r>
            <a:br>
              <a:rPr lang="en-US" sz="2800">
                <a:solidFill>
                  <a:srgbClr val="CCECFF"/>
                </a:solidFill>
                <a:latin typeface="Snap ITC" pitchFamily="82" charset="0"/>
              </a:rPr>
            </a:br>
            <a:r>
              <a:rPr lang="en-US" sz="2800">
                <a:latin typeface="Snap ITC" pitchFamily="82" charset="0"/>
              </a:rPr>
              <a:t/>
            </a:r>
            <a:br>
              <a:rPr lang="en-US" sz="2800">
                <a:latin typeface="Snap ITC" pitchFamily="82" charset="0"/>
              </a:rPr>
            </a:br>
            <a:endParaRPr lang="en-US" sz="2800">
              <a:latin typeface="Snap ITC" pitchFamily="82" charset="0"/>
            </a:endParaRPr>
          </a:p>
          <a:p>
            <a:pPr>
              <a:buClr>
                <a:srgbClr val="00FFCC"/>
              </a:buClr>
            </a:pPr>
            <a:r>
              <a:rPr lang="en-US" sz="2800" u="sng">
                <a:solidFill>
                  <a:srgbClr val="00FFCC"/>
                </a:solidFill>
                <a:latin typeface="Snap ITC" pitchFamily="82" charset="0"/>
              </a:rPr>
              <a:t>Second level</a:t>
            </a:r>
            <a:r>
              <a:rPr lang="en-US" sz="2800">
                <a:solidFill>
                  <a:srgbClr val="00FFCC"/>
                </a:solidFill>
                <a:latin typeface="Snap ITC" pitchFamily="82" charset="0"/>
              </a:rPr>
              <a:t> CONSUMERS?</a:t>
            </a:r>
            <a:br>
              <a:rPr lang="en-US" sz="2800">
                <a:solidFill>
                  <a:srgbClr val="00FFCC"/>
                </a:solidFill>
                <a:latin typeface="Snap ITC" pitchFamily="82" charset="0"/>
              </a:rPr>
            </a:br>
            <a:r>
              <a:rPr lang="en-US" sz="2800">
                <a:solidFill>
                  <a:schemeClr val="accent2"/>
                </a:solidFill>
                <a:latin typeface="Snap ITC" pitchFamily="82" charset="0"/>
              </a:rPr>
              <a:t/>
            </a:r>
            <a:br>
              <a:rPr lang="en-US" sz="2800">
                <a:solidFill>
                  <a:schemeClr val="accent2"/>
                </a:solidFill>
                <a:latin typeface="Snap ITC" pitchFamily="82" charset="0"/>
              </a:rPr>
            </a:br>
            <a:endParaRPr lang="en-US" sz="2800">
              <a:solidFill>
                <a:schemeClr val="accent2"/>
              </a:solidFill>
              <a:latin typeface="Snap ITC" pitchFamily="82" charset="0"/>
            </a:endParaRPr>
          </a:p>
          <a:p>
            <a:pPr>
              <a:buClr>
                <a:srgbClr val="FF99CC"/>
              </a:buClr>
            </a:pPr>
            <a:r>
              <a:rPr lang="en-US" sz="2800" u="sng">
                <a:solidFill>
                  <a:srgbClr val="FF99CC"/>
                </a:solidFill>
                <a:latin typeface="Snap ITC" pitchFamily="82" charset="0"/>
              </a:rPr>
              <a:t>Third level</a:t>
            </a:r>
            <a:r>
              <a:rPr lang="en-US" sz="2800">
                <a:solidFill>
                  <a:srgbClr val="FF99CC"/>
                </a:solidFill>
                <a:latin typeface="Snap ITC" pitchFamily="82" charset="0"/>
              </a:rPr>
              <a:t> CONSUMERS?</a:t>
            </a:r>
            <a:br>
              <a:rPr lang="en-US" sz="2800">
                <a:solidFill>
                  <a:srgbClr val="FF99CC"/>
                </a:solidFill>
                <a:latin typeface="Snap ITC" pitchFamily="82" charset="0"/>
              </a:rPr>
            </a:br>
            <a:endParaRPr lang="en-US" sz="2800">
              <a:solidFill>
                <a:srgbClr val="FF99CC"/>
              </a:solidFill>
              <a:latin typeface="Snap ITC" pitchFamily="82" charset="0"/>
            </a:endParaRPr>
          </a:p>
          <a:p>
            <a:pPr>
              <a:buClr>
                <a:srgbClr val="CCCC00"/>
              </a:buClr>
            </a:pPr>
            <a:r>
              <a:rPr lang="en-US" sz="2800">
                <a:solidFill>
                  <a:srgbClr val="CCCC00"/>
                </a:solidFill>
                <a:latin typeface="Snap ITC" pitchFamily="82" charset="0"/>
              </a:rPr>
              <a:t>DECOMPOSER?</a:t>
            </a:r>
          </a:p>
        </p:txBody>
      </p:sp>
      <p:pic>
        <p:nvPicPr>
          <p:cNvPr id="65540" name="Picture 4" descr="C:\Documents and Settings\Sandy\Application Data\Microsoft\Media Catalog\Downloaded Clips\cl7\BD19562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1219200"/>
            <a:ext cx="919163" cy="1371600"/>
          </a:xfrm>
          <a:prstGeom prst="rect">
            <a:avLst/>
          </a:prstGeom>
          <a:noFill/>
        </p:spPr>
      </p:pic>
      <p:pic>
        <p:nvPicPr>
          <p:cNvPr id="65541" name="Picture 5" descr="C:\Documents and Settings\Sandy\Application Data\Microsoft\Media Catalog\Downloaded Clips\cl0\AG00209_.gif"/>
          <p:cNvPicPr>
            <a:picLocks noChangeAspect="1" noChangeArrowheads="1" noCrop="1"/>
          </p:cNvPicPr>
          <p:nvPr/>
        </p:nvPicPr>
        <p:blipFill>
          <a:blip r:embed="rId4">
            <a:lum bright="36000"/>
          </a:blip>
          <a:srcRect/>
          <a:stretch>
            <a:fillRect/>
          </a:stretch>
        </p:blipFill>
        <p:spPr bwMode="auto">
          <a:xfrm>
            <a:off x="5715000" y="2541588"/>
            <a:ext cx="1371600" cy="887412"/>
          </a:xfrm>
          <a:prstGeom prst="rect">
            <a:avLst/>
          </a:prstGeom>
          <a:noFill/>
        </p:spPr>
      </p:pic>
      <p:pic>
        <p:nvPicPr>
          <p:cNvPr id="65542" name="Picture 6" descr="C:\Documents and Settings\Sandy\Application Data\Microsoft\Media Catalog\Downloaded Clips\cl8d\j0354425.gif"/>
          <p:cNvPicPr>
            <a:picLocks noChangeAspect="1" noChangeArrowheads="1" noCrop="1"/>
          </p:cNvPicPr>
          <p:nvPr/>
        </p:nvPicPr>
        <p:blipFill>
          <a:blip r:embed="rId5">
            <a:lum bright="60000" contrast="32000"/>
            <a:grayscl/>
          </a:blip>
          <a:srcRect/>
          <a:stretch>
            <a:fillRect/>
          </a:stretch>
        </p:blipFill>
        <p:spPr bwMode="auto">
          <a:xfrm>
            <a:off x="6172200" y="3733800"/>
            <a:ext cx="1371600" cy="1116013"/>
          </a:xfrm>
          <a:prstGeom prst="rect">
            <a:avLst/>
          </a:prstGeom>
          <a:noFill/>
        </p:spPr>
      </p:pic>
      <p:pic>
        <p:nvPicPr>
          <p:cNvPr id="65543" name="Picture 7" descr="C:\Documents and Settings\Sandy\Application Data\Microsoft\Media Catalog\Downloaded Clips\cl0\AG00203_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0" y="4800600"/>
            <a:ext cx="1828800" cy="1265238"/>
          </a:xfrm>
          <a:prstGeom prst="rect">
            <a:avLst/>
          </a:prstGeom>
          <a:noFill/>
        </p:spPr>
      </p:pic>
      <p:pic>
        <p:nvPicPr>
          <p:cNvPr id="65544" name="Picture 8" descr="C:\Documents and Settings\Sandy\Application Data\Microsoft\Media Catalog\Downloaded Clips\cl71\j0283457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57600" y="59436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5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5" name="Picture 3" descr="http://octopus.gma.org/surfing/human/foodweb.gif"/>
          <p:cNvPicPr>
            <a:picLocks noChangeAspect="1" noChangeArrowheads="1"/>
          </p:cNvPicPr>
          <p:nvPr/>
        </p:nvPicPr>
        <p:blipFill>
          <a:blip r:embed="rId3">
            <a:lum bright="-24000" contrast="32000"/>
            <a:grayscl/>
            <a:alphaModFix amt="50000"/>
          </a:blip>
          <a:srcRect/>
          <a:stretch>
            <a:fillRect/>
          </a:stretch>
        </p:blipFill>
        <p:spPr bwMode="auto">
          <a:xfrm>
            <a:off x="0" y="0"/>
            <a:ext cx="5891213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79876" name="WordArt 4"/>
          <p:cNvSpPr>
            <a:spLocks noChangeArrowheads="1" noChangeShapeType="1" noTextEdit="1"/>
          </p:cNvSpPr>
          <p:nvPr/>
        </p:nvSpPr>
        <p:spPr bwMode="auto">
          <a:xfrm rot="5400000">
            <a:off x="4343400" y="2743200"/>
            <a:ext cx="6553200" cy="1371600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en-US" sz="2800" kern="10">
                <a:ln w="9525" cap="sq">
                  <a:noFill/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blurRad="63500" dist="99190" dir="7788334" algn="ctr" rotWithShape="0">
                    <a:srgbClr val="000080">
                      <a:alpha val="74998"/>
                    </a:srgbClr>
                  </a:outerShdw>
                </a:effectLst>
                <a:latin typeface="Snap ITC"/>
                <a:ea typeface="Snap ITC"/>
                <a:cs typeface="Snap ITC"/>
              </a:rPr>
              <a:t>Marine Food Web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8686800" cy="4953000"/>
          </a:xfrm>
        </p:spPr>
        <p:txBody>
          <a:bodyPr/>
          <a:lstStyle/>
          <a:p>
            <a:pPr>
              <a:buClr>
                <a:srgbClr val="00FFFF"/>
              </a:buClr>
              <a:buSzTx/>
              <a:buFont typeface="Wingdings" pitchFamily="-112" charset="2"/>
              <a:buChar char="v"/>
            </a:pPr>
            <a:r>
              <a:rPr lang="en-US" sz="3600">
                <a:solidFill>
                  <a:srgbClr val="00FFFF"/>
                </a:solidFill>
                <a:latin typeface="Snap ITC" pitchFamily="82" charset="0"/>
              </a:rPr>
              <a:t>In an ecosystem, an organisms’ role depends on:</a:t>
            </a:r>
          </a:p>
          <a:p>
            <a:pPr lvl="1">
              <a:buClr>
                <a:srgbClr val="CCECFF"/>
              </a:buClr>
              <a:buFont typeface="Wingdings" pitchFamily="-112" charset="2"/>
              <a:buChar char="q"/>
            </a:pPr>
            <a:r>
              <a:rPr lang="en-US">
                <a:latin typeface="Snap ITC" pitchFamily="82" charset="0"/>
              </a:rPr>
              <a:t> </a:t>
            </a:r>
            <a:r>
              <a:rPr lang="en-US">
                <a:solidFill>
                  <a:srgbClr val="CCECFF"/>
                </a:solidFill>
                <a:latin typeface="Snap ITC" pitchFamily="82" charset="0"/>
              </a:rPr>
              <a:t>How it obtains </a:t>
            </a:r>
            <a:r>
              <a:rPr lang="en-US" u="sng">
                <a:solidFill>
                  <a:srgbClr val="CCECFF"/>
                </a:solidFill>
                <a:latin typeface="Snap ITC" pitchFamily="82" charset="0"/>
              </a:rPr>
              <a:t>energy</a:t>
            </a:r>
            <a:r>
              <a:rPr lang="en-US">
                <a:solidFill>
                  <a:srgbClr val="CCECFF"/>
                </a:solidFill>
                <a:latin typeface="Snap ITC" pitchFamily="82" charset="0"/>
              </a:rPr>
              <a:t> &amp;</a:t>
            </a:r>
          </a:p>
          <a:p>
            <a:pPr lvl="1">
              <a:buClr>
                <a:srgbClr val="CCECFF"/>
              </a:buClr>
              <a:buFont typeface="Wingdings" pitchFamily="-112" charset="2"/>
              <a:buChar char="q"/>
            </a:pPr>
            <a:r>
              <a:rPr lang="en-US">
                <a:solidFill>
                  <a:srgbClr val="CCECFF"/>
                </a:solidFill>
                <a:latin typeface="Snap ITC" pitchFamily="82" charset="0"/>
              </a:rPr>
              <a:t>How it </a:t>
            </a:r>
            <a:r>
              <a:rPr lang="en-US" u="sng">
                <a:solidFill>
                  <a:srgbClr val="CCECFF"/>
                </a:solidFill>
                <a:latin typeface="Snap ITC" pitchFamily="82" charset="0"/>
              </a:rPr>
              <a:t>interacts</a:t>
            </a:r>
            <a:r>
              <a:rPr lang="en-US">
                <a:solidFill>
                  <a:srgbClr val="CCECFF"/>
                </a:solidFill>
                <a:latin typeface="Snap ITC" pitchFamily="82" charset="0"/>
              </a:rPr>
              <a:t> with the other living things in the ecosystem</a:t>
            </a:r>
          </a:p>
          <a:p>
            <a:pPr>
              <a:buSzTx/>
              <a:buFont typeface="Wingdings" pitchFamily="-112" charset="2"/>
              <a:buChar char="v"/>
            </a:pPr>
            <a:r>
              <a:rPr lang="en-US" sz="3600">
                <a:solidFill>
                  <a:schemeClr val="hlink"/>
                </a:solidFill>
                <a:latin typeface="Snap ITC" pitchFamily="82" charset="0"/>
              </a:rPr>
              <a:t>Organism’s energy role is:</a:t>
            </a:r>
          </a:p>
          <a:p>
            <a:pPr lvl="1">
              <a:buFont typeface="Wingdings" pitchFamily="-112" charset="2"/>
              <a:buChar char="q"/>
            </a:pPr>
            <a:r>
              <a:rPr lang="en-US">
                <a:solidFill>
                  <a:srgbClr val="99FF66"/>
                </a:solidFill>
                <a:latin typeface="Snap ITC" pitchFamily="82" charset="0"/>
              </a:rPr>
              <a:t>Producer</a:t>
            </a:r>
          </a:p>
          <a:p>
            <a:pPr lvl="1">
              <a:buFont typeface="Wingdings" pitchFamily="-112" charset="2"/>
              <a:buChar char="q"/>
            </a:pPr>
            <a:r>
              <a:rPr lang="en-US">
                <a:solidFill>
                  <a:srgbClr val="FF3300"/>
                </a:solidFill>
                <a:latin typeface="Snap ITC" pitchFamily="82" charset="0"/>
              </a:rPr>
              <a:t>Consumer</a:t>
            </a:r>
          </a:p>
          <a:p>
            <a:pPr lvl="1">
              <a:buFont typeface="Wingdings" pitchFamily="-112" charset="2"/>
              <a:buChar char="q"/>
            </a:pPr>
            <a:r>
              <a:rPr lang="en-US">
                <a:solidFill>
                  <a:srgbClr val="CC9900"/>
                </a:solidFill>
                <a:latin typeface="Snap ITC" pitchFamily="82" charset="0"/>
              </a:rPr>
              <a:t>Decomposer</a:t>
            </a:r>
          </a:p>
        </p:txBody>
      </p:sp>
      <p:pic>
        <p:nvPicPr>
          <p:cNvPr id="60420" name="Picture 4" descr="tdor2ouh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3388" y="0"/>
            <a:ext cx="2360612" cy="2362200"/>
          </a:xfrm>
          <a:prstGeom prst="rect">
            <a:avLst/>
          </a:prstGeom>
          <a:noFill/>
        </p:spPr>
      </p:pic>
      <p:sp>
        <p:nvSpPr>
          <p:cNvPr id="60422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en-US">
                <a:solidFill>
                  <a:srgbClr val="FFFF66"/>
                </a:solidFill>
                <a:latin typeface="Snap ITC" pitchFamily="82" charset="0"/>
              </a:rPr>
              <a:t>ALL LIVING THINGS NEED ENERGY</a:t>
            </a:r>
          </a:p>
        </p:txBody>
      </p:sp>
      <p:pic>
        <p:nvPicPr>
          <p:cNvPr id="60423" name="Picture 7" descr="C:\Documents and Settings\Sandy\Application Data\Microsoft\Media Catalog\Downloaded Clips\cl86\j033681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4648200"/>
            <a:ext cx="1644650" cy="2209800"/>
          </a:xfrm>
          <a:prstGeom prst="rect">
            <a:avLst/>
          </a:prstGeom>
          <a:noFill/>
        </p:spPr>
      </p:pic>
      <p:pic>
        <p:nvPicPr>
          <p:cNvPr id="60425" name="Picture 9" descr="C:\Documents and Settings\Sandy\Application Data\Microsoft\Media Catalog\Downloaded Clips\cl86\j033681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2613" y="3886200"/>
            <a:ext cx="2211387" cy="2971800"/>
          </a:xfrm>
          <a:prstGeom prst="rect">
            <a:avLst/>
          </a:prstGeom>
          <a:noFill/>
        </p:spPr>
      </p:pic>
      <p:pic>
        <p:nvPicPr>
          <p:cNvPr id="60426" name="Picture 10" descr="C:\Documents and Settings\Sandy\Application Data\Microsoft\Media Catalog\Downloaded Clips\cl86\j033681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5181600"/>
            <a:ext cx="1247775" cy="1676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50" name="Picture 6" descr="http://research.amnh.org/biodiversity/crisis/images/otter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7391400" cy="6858000"/>
          </a:xfrm>
          <a:prstGeom prst="rect">
            <a:avLst/>
          </a:prstGeom>
          <a:noFill/>
        </p:spPr>
      </p:pic>
      <p:sp>
        <p:nvSpPr>
          <p:cNvPr id="82951" name="WordArt 7"/>
          <p:cNvSpPr>
            <a:spLocks noChangeArrowheads="1" noChangeShapeType="1" noTextEdit="1"/>
          </p:cNvSpPr>
          <p:nvPr/>
        </p:nvSpPr>
        <p:spPr bwMode="auto">
          <a:xfrm rot="5400000">
            <a:off x="5181600" y="2743200"/>
            <a:ext cx="6553200" cy="1371600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en-US" sz="2800" kern="10">
                <a:ln w="9525" cap="sq">
                  <a:noFill/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blurRad="63500" dist="99190" dir="7788334" algn="ctr" rotWithShape="0">
                    <a:srgbClr val="000080">
                      <a:alpha val="74998"/>
                    </a:srgbClr>
                  </a:outerShdw>
                </a:effectLst>
                <a:latin typeface="Snap ITC"/>
                <a:ea typeface="Snap ITC"/>
                <a:cs typeface="Snap ITC"/>
              </a:rPr>
              <a:t>Marine Food Web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2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http://research.amnh.org/biodiversity/crisis/images/otter2.gif"/>
          <p:cNvPicPr>
            <a:picLocks noChangeAspect="1" noChangeArrowheads="1"/>
          </p:cNvPicPr>
          <p:nvPr/>
        </p:nvPicPr>
        <p:blipFill>
          <a:blip r:embed="rId3">
            <a:lum bright="-20000" contrast="40000"/>
          </a:blip>
          <a:srcRect/>
          <a:stretch>
            <a:fillRect/>
          </a:stretch>
        </p:blipFill>
        <p:spPr bwMode="auto">
          <a:xfrm>
            <a:off x="0" y="0"/>
            <a:ext cx="7315200" cy="6858000"/>
          </a:xfrm>
          <a:prstGeom prst="rect">
            <a:avLst/>
          </a:prstGeom>
          <a:noFill/>
        </p:spPr>
      </p:pic>
      <p:sp>
        <p:nvSpPr>
          <p:cNvPr id="83971" name="WordArt 3"/>
          <p:cNvSpPr>
            <a:spLocks noChangeArrowheads="1" noChangeShapeType="1" noTextEdit="1"/>
          </p:cNvSpPr>
          <p:nvPr/>
        </p:nvSpPr>
        <p:spPr bwMode="auto">
          <a:xfrm rot="5400000">
            <a:off x="4876800" y="2743200"/>
            <a:ext cx="6553200" cy="1371600"/>
          </a:xfrm>
          <a:prstGeom prst="rect">
            <a:avLst/>
          </a:prstGeom>
        </p:spPr>
        <p:txBody>
          <a:bodyPr vert="wordArtVert" wrap="none" fromWordArt="1">
            <a:prstTxWarp prst="textWave4">
              <a:avLst>
                <a:gd name="adj1" fmla="val 13005"/>
                <a:gd name="adj2" fmla="val 0"/>
              </a:avLst>
            </a:prstTxWarp>
          </a:bodyPr>
          <a:lstStyle/>
          <a:p>
            <a:pPr algn="ctr" fontAlgn="auto"/>
            <a:r>
              <a:rPr lang="en-US" sz="2800" kern="10">
                <a:ln w="9525" cap="sq">
                  <a:noFill/>
                  <a:round/>
                  <a:headEnd type="none" w="sm" len="sm"/>
                  <a:tailEnd type="none" w="sm" len="sm"/>
                </a:ln>
                <a:gradFill rotWithShape="0">
                  <a:gsLst>
                    <a:gs pos="0">
                      <a:srgbClr val="00FF00"/>
                    </a:gs>
                    <a:gs pos="100000">
                      <a:srgbClr val="00CCFF"/>
                    </a:gs>
                  </a:gsLst>
                  <a:lin ang="0" scaled="1"/>
                </a:gradFill>
                <a:effectLst>
                  <a:outerShdw blurRad="63500" dist="99190" dir="7788334" algn="ctr" rotWithShape="0">
                    <a:srgbClr val="000080">
                      <a:alpha val="74998"/>
                    </a:srgbClr>
                  </a:outerShdw>
                </a:effectLst>
                <a:latin typeface="Snap ITC"/>
                <a:ea typeface="Snap ITC"/>
                <a:cs typeface="Snap ITC"/>
              </a:rPr>
              <a:t>Marine Food Web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Owl Pellets</a:t>
            </a:r>
          </a:p>
        </p:txBody>
      </p:sp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733800"/>
            <a:ext cx="4019550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i.dailymail.co.uk/i/pix/2010/03/05/article-1255705-08946472000005DC-185_634x4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64521" y="3733800"/>
            <a:ext cx="4176337" cy="2891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219200"/>
            <a:ext cx="822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65125" indent="-255588" algn="l" rtl="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fontAlgn="base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fontAlgn="base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fontAlgn="base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600" dirty="0" smtClean="0"/>
              <a:t>Owls catch &amp; swallow their prey whole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Owl Pellets</a:t>
            </a:r>
          </a:p>
        </p:txBody>
      </p:sp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733800"/>
            <a:ext cx="4019550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5425" y="3429000"/>
            <a:ext cx="31527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57200" y="1219200"/>
            <a:ext cx="822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65125" indent="-255588" algn="l" rtl="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fontAlgn="base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fontAlgn="base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fontAlgn="base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600" dirty="0" smtClean="0"/>
              <a:t>Owls catch &amp; swallow their prey whole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/>
              <a:t>Digestive enzymes break down fleshy parts; bones left behind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sz="2400" dirty="0" smtClean="0"/>
              <a:t>Regurgitate what their stomachs cannot break down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endParaRPr lang="en-US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738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smtClean="0"/>
              <a:t>Owl Pellets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362200"/>
          </a:xfrm>
        </p:spPr>
        <p:txBody>
          <a:bodyPr>
            <a:normAutofit fontScale="85000" lnSpcReduction="2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Owls catch &amp; swallow their prey whole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Digestive enzymes break down fleshy parts; bones left behind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r>
              <a:rPr lang="en-US" dirty="0" smtClean="0"/>
              <a:t>Regurgitate what their stomachs cannot break down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dirty="0" smtClean="0"/>
              <a:t>Dissecting owl pellets allows us to learn about the owl’s feeding behavior, preferred prey, ecosystem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endParaRPr lang="en-US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dirty="0"/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5425" y="3429000"/>
            <a:ext cx="31527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733800"/>
            <a:ext cx="4019550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862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Owl Pellets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3622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Owls can feed several times per night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(see graph from: </a:t>
            </a:r>
            <a:r>
              <a:rPr lang="en-US" sz="1600" dirty="0">
                <a:hlinkClick r:id="rId2"/>
              </a:rPr>
              <a:t>http://</a:t>
            </a:r>
            <a:r>
              <a:rPr lang="en-US" sz="1600" dirty="0" smtClean="0">
                <a:hlinkClick r:id="rId2"/>
              </a:rPr>
              <a:t>www.americanartifacts.com/smma/per/nestcam/prey.htm</a:t>
            </a:r>
            <a:r>
              <a:rPr lang="en-US" sz="1600" dirty="0" smtClean="0"/>
              <a:t>)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dirty="0"/>
          </a:p>
        </p:txBody>
      </p:sp>
      <p:pic>
        <p:nvPicPr>
          <p:cNvPr id="2050" name="Picture 2" descr="http://www.americanartifacts.com/smma/per/nestcam/owl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545" y="2953083"/>
            <a:ext cx="5016055" cy="376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8985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Pi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672963"/>
            <a:ext cx="4389781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Owl Pellets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1676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Owls can feed several times per night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Prey goes into gizzard. </a:t>
            </a:r>
            <a:br>
              <a:rPr lang="en-US" sz="2400" dirty="0" smtClean="0"/>
            </a:br>
            <a:r>
              <a:rPr lang="en-US" sz="2400" dirty="0" smtClean="0"/>
              <a:t>Acid breaks down digestible parts.  Indigestible parts are compressed into a pellet and expelled.</a:t>
            </a:r>
            <a:endParaRPr lang="en-US" sz="2400" dirty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1600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dirty="0"/>
          </a:p>
        </p:txBody>
      </p:sp>
      <p:pic>
        <p:nvPicPr>
          <p:cNvPr id="2050" name="Picture 2" descr="http://www.americanartifacts.com/smma/per/nestcam/owl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545" y="2953083"/>
            <a:ext cx="5016055" cy="376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06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Pictu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667000"/>
            <a:ext cx="4389781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Owl Pellets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10600" cy="198119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Owls can feed several times per night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Prey goes into gizzard. </a:t>
            </a:r>
            <a:b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Acid breaks down digestible parts.  Indigestible parts are compressed into a pellet and expelled.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Size of pellet varies.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sz="2400" dirty="0"/>
          </a:p>
        </p:txBody>
      </p:sp>
      <p:pic>
        <p:nvPicPr>
          <p:cNvPr id="9218" name="Picture 2" descr="http://t3.gstatic.com/images?q=tbn:ANd9GcTXzthbYVcE4RZ-UU5-KV2EuatDmxLnMnfk_NISfJRWcNII79tg9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77374" y="-1524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c2.pbase.com/o6/53/691653/1/119712369.G9dNvn0F.4OwlPelletTyp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12523"/>
            <a:ext cx="41148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159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Owl Pellets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5257800" cy="1981199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Size of pellet varies, mostly due to: </a:t>
            </a:r>
            <a:br>
              <a:rPr lang="en-US" sz="2400" dirty="0" smtClean="0"/>
            </a:br>
            <a:r>
              <a:rPr lang="en-US" sz="2400" dirty="0" smtClean="0"/>
              <a:t>   ─ owl size </a:t>
            </a:r>
            <a:br>
              <a:rPr lang="en-US" sz="2400" dirty="0" smtClean="0"/>
            </a:br>
            <a:r>
              <a:rPr lang="en-US" sz="2400" dirty="0" smtClean="0"/>
              <a:t>   ─ what the owl has eaten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800" dirty="0" smtClean="0"/>
              <a:t>  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However: pellet size does not always indicate owl size.</a:t>
            </a:r>
          </a:p>
          <a:p>
            <a:pPr marL="109728" indent="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endParaRPr lang="en-US" sz="2400" dirty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sz="2400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sz="2400" dirty="0"/>
          </a:p>
        </p:txBody>
      </p:sp>
      <p:pic>
        <p:nvPicPr>
          <p:cNvPr id="9218" name="Picture 2" descr="http://t3.gstatic.com/images?q=tbn:ANd9GcTXzthbYVcE4RZ-UU5-KV2EuatDmxLnMnfk_NISfJRWcNII79tg9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8140" y="228600"/>
            <a:ext cx="191452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ic2.pbase.com/o6/53/691653/1/119712369.G9dNvn0F.4OwlPelletTyp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12523"/>
            <a:ext cx="41148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sibleyguides.com/wp-content/uploads/sibley_owls_poster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02665" y="1767643"/>
            <a:ext cx="3810000" cy="507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>
          <a:xfrm>
            <a:off x="6019800" y="3866000"/>
            <a:ext cx="1187865" cy="1239400"/>
          </a:xfrm>
          <a:prstGeom prst="ellipse">
            <a:avLst/>
          </a:prstGeom>
          <a:noFill/>
          <a:ln w="34925">
            <a:solidFill>
              <a:srgbClr val="D27BE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933221" y="3008051"/>
            <a:ext cx="1067779" cy="1408944"/>
          </a:xfrm>
          <a:prstGeom prst="ellipse">
            <a:avLst/>
          </a:prstGeom>
          <a:noFill/>
          <a:ln w="3492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194706" y="2243574"/>
            <a:ext cx="796894" cy="124460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298" name="Picture 10" descr="http://www.hiltonpond.org/images/OwlSawWhet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3086" y="5812358"/>
            <a:ext cx="762000" cy="1191768"/>
          </a:xfrm>
          <a:prstGeom prst="rect">
            <a:avLst/>
          </a:prstGeom>
          <a:noFill/>
          <a:ln w="38100">
            <a:solidFill>
              <a:srgbClr val="92D050"/>
            </a:solidFill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http://t3.gstatic.com/images?q=tbn:ANd9GcT7ymCBV7mhmcQfPhKwWfZrDok3RVzDtjSEL-l23We95KNf2rJ0Fw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3499" y="2865874"/>
            <a:ext cx="1143001" cy="1000126"/>
          </a:xfrm>
          <a:prstGeom prst="rect">
            <a:avLst/>
          </a:prstGeom>
          <a:noFill/>
          <a:ln w="38100">
            <a:solidFill>
              <a:srgbClr val="D27BE1"/>
            </a:solidFill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http://farm3.static.flickr.com/2071/2259039776_74cfb5397f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876800"/>
            <a:ext cx="784432" cy="1181373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304" name="Picture 16" descr="http://kandas-adventures.typepad.com/.a/6a00d8341d9bdc53ef0168eb2e5f64970c-800wi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09600" y="3712523"/>
            <a:ext cx="1695032" cy="1135672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val 18"/>
          <p:cNvSpPr/>
          <p:nvPr/>
        </p:nvSpPr>
        <p:spPr>
          <a:xfrm>
            <a:off x="5805442" y="5029200"/>
            <a:ext cx="823958" cy="796570"/>
          </a:xfrm>
          <a:prstGeom prst="ellipse">
            <a:avLst/>
          </a:prstGeom>
          <a:noFill/>
          <a:ln w="349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48242" y="1665912"/>
            <a:ext cx="364335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SIBLEY’S OWLS OF NORTH AMERICA</a:t>
            </a:r>
          </a:p>
          <a:p>
            <a:pPr algn="ctr"/>
            <a:r>
              <a:rPr lang="en-US" sz="1600" b="1" dirty="0" smtClean="0">
                <a:latin typeface="Arial Narrow" pitchFamily="34" charset="0"/>
              </a:rPr>
              <a:t>Drawn to scale</a:t>
            </a:r>
            <a:endParaRPr lang="en-US" sz="1600" b="1" dirty="0">
              <a:latin typeface="Arial Narrow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85986" y="1628021"/>
            <a:ext cx="3643358" cy="6155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 Narrow" pitchFamily="34" charset="0"/>
              </a:rPr>
              <a:t>SIBLEY’S OWLS OF NORTH AMERICA</a:t>
            </a:r>
          </a:p>
          <a:p>
            <a:pPr algn="ctr"/>
            <a:r>
              <a:rPr lang="en-US" sz="1600" b="1" dirty="0" smtClean="0">
                <a:latin typeface="Arial Narrow" pitchFamily="34" charset="0"/>
              </a:rPr>
              <a:t>Drawn to scale</a:t>
            </a:r>
            <a:endParaRPr lang="en-US" sz="1600" b="1" dirty="0"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6469" y="3543246"/>
            <a:ext cx="613951" cy="246221"/>
          </a:xfrm>
          <a:prstGeom prst="rect">
            <a:avLst/>
          </a:prstGeom>
          <a:solidFill>
            <a:schemeClr val="bg1"/>
          </a:solidFill>
          <a:ln w="38100">
            <a:solidFill>
              <a:srgbClr val="D27BE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/>
              <a:t>Snowy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968002" y="6072756"/>
            <a:ext cx="1083630" cy="246221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/>
              <a:t>Short-eared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615315" y="6598248"/>
            <a:ext cx="899285" cy="246221"/>
          </a:xfrm>
          <a:prstGeom prst="rect">
            <a:avLst/>
          </a:prstGeom>
          <a:solidFill>
            <a:schemeClr val="bg1"/>
          </a:solidFill>
          <a:ln w="38100">
            <a:solidFill>
              <a:srgbClr val="92D050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US" sz="1600" dirty="0" smtClean="0"/>
              <a:t>Saw-whet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8209" y="3427830"/>
            <a:ext cx="1190991" cy="230832"/>
          </a:xfrm>
          <a:prstGeom prst="rect">
            <a:avLst/>
          </a:prstGeom>
          <a:solidFill>
            <a:schemeClr val="bg1"/>
          </a:solidFill>
          <a:ln w="38100">
            <a:solidFill>
              <a:srgbClr val="00B0F0"/>
            </a:solidFill>
          </a:ln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sz="1500" dirty="0" smtClean="0"/>
              <a:t>Great horned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6642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Owl Pellets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362200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Pellet may have remains from several prey. 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You will take apart the wrapped, heat sterilized pellets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Isolate the bones into similar types</a:t>
            </a:r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endParaRPr lang="en-US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dirty="0"/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347" y="2895599"/>
            <a:ext cx="2851206" cy="297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2.bp.blogspot.com/-3kX5rTLeM14/Tdh26qDSKkI/AAAAAAAACAY/ytk7dP3vKGU/s1600/DSCN29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150512"/>
            <a:ext cx="2867868" cy="215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about-falconry.com/images/owl-pellet-diagram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19600"/>
            <a:ext cx="2857500" cy="22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1291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26" descr="FoodWeb-Energ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9" name="Picture 1027" descr="C:\Documents and Settings\Sandy\Application Data\Microsoft\Media Catalog\Downloaded Clips\cl0\AG00203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5726113"/>
            <a:ext cx="1635125" cy="1131887"/>
          </a:xfrm>
          <a:prstGeom prst="rect">
            <a:avLst/>
          </a:prstGeom>
          <a:noFill/>
        </p:spPr>
      </p:pic>
      <p:pic>
        <p:nvPicPr>
          <p:cNvPr id="9220" name="Picture 1028" descr="C:\Documents and Settings\Sandy\Application Data\Microsoft\Media Catalog\Downloaded Clips\cl8d\j035456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181600"/>
            <a:ext cx="1062038" cy="1181100"/>
          </a:xfrm>
          <a:prstGeom prst="rect">
            <a:avLst/>
          </a:prstGeom>
          <a:noFill/>
        </p:spPr>
      </p:pic>
      <p:pic>
        <p:nvPicPr>
          <p:cNvPr id="9221" name="Picture 1029" descr="C:\Documents and Settings\Sandy\Application Data\Microsoft\Media Catalog\Downloaded Clips\cl71\j0283457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48600" y="5105400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Owl Pellets</a:t>
            </a:r>
          </a:p>
        </p:txBody>
      </p:sp>
      <p:pic>
        <p:nvPicPr>
          <p:cNvPr id="4100" name="Picture 4" descr="http://www.about-falconry.com/images/owl-pellet-diagram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029200"/>
            <a:ext cx="2134122" cy="171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connecticutvalleybiological.com/images/ch21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88" y="1371601"/>
            <a:ext cx="4034117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038600" y="1219200"/>
            <a:ext cx="5105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65125" indent="-255588" algn="l" rtl="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fontAlgn="base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fontAlgn="base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fontAlgn="base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Isolate the bones into similar types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Compare your bones to the bone sorting charts to </a:t>
            </a:r>
            <a:r>
              <a:rPr lang="en-US" sz="2400" dirty="0" smtClean="0"/>
              <a:t>determine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How </a:t>
            </a:r>
            <a:r>
              <a:rPr lang="en-US" sz="2400" dirty="0" smtClean="0"/>
              <a:t>many different kinds of prey groups were </a:t>
            </a:r>
            <a:r>
              <a:rPr lang="en-US" sz="2400" dirty="0" smtClean="0"/>
              <a:t>eaten?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Identify the prey items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Char char="▫"/>
              <a:defRPr/>
            </a:pPr>
            <a:endParaRPr lang="en-US" dirty="0" smtClean="0"/>
          </a:p>
          <a:p>
            <a:pPr marL="658368" lvl="1" indent="-246888" fontAlgn="auto">
              <a:spcAft>
                <a:spcPts val="0"/>
              </a:spcAft>
              <a:buFont typeface="Georgia"/>
              <a:buNone/>
              <a:defRPr/>
            </a:pPr>
            <a:endParaRPr lang="en-US" dirty="0"/>
          </a:p>
        </p:txBody>
      </p:sp>
      <p:pic>
        <p:nvPicPr>
          <p:cNvPr id="7170" name="Picture 2" descr="http://t1.gstatic.com/images?q=tbn:ANd9GcQiDYA7EXkIeoX7RZH7sELzG_s7fKREBblpkQD752ZkxR6t3CH-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1390" y="442743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99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dirty="0" smtClean="0"/>
              <a:t>Owl Pellets</a:t>
            </a:r>
          </a:p>
        </p:txBody>
      </p:sp>
      <p:pic>
        <p:nvPicPr>
          <p:cNvPr id="4100" name="Picture 4" descr="http://www.about-falconry.com/images/owl-pellet-diagram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43400" y="5029200"/>
            <a:ext cx="2134122" cy="171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www.connecticutvalleybiological.com/images/ch217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88" y="1371601"/>
            <a:ext cx="4034117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038600" y="1219200"/>
            <a:ext cx="5105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65125" indent="-255588" algn="l" rtl="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7225" indent="-246063" algn="l" rtl="0" fontAlgn="base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2338" indent="-219075" algn="l" rtl="0" fontAlgn="base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13" indent="-200025" algn="l" rtl="0" fontAlgn="base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063" indent="-182563" algn="l" rtl="0" fontAlgn="base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Create a food chain using the prey items found in your </a:t>
            </a:r>
            <a:r>
              <a:rPr lang="en-US" sz="2400" dirty="0" smtClean="0"/>
              <a:t>owl</a:t>
            </a:r>
            <a:r>
              <a:rPr lang="en-US" sz="2400" dirty="0" smtClean="0"/>
              <a:t> pellet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Include at least 4 organisms in your chain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en-US" sz="2400" dirty="0" smtClean="0"/>
              <a:t>Label the organisms according to their roles in the food </a:t>
            </a:r>
            <a:r>
              <a:rPr lang="en-US" sz="2400" smtClean="0"/>
              <a:t>chain (producers</a:t>
            </a:r>
            <a:r>
              <a:rPr lang="en-US" sz="2400" dirty="0" smtClean="0"/>
              <a:t>, </a:t>
            </a:r>
            <a:r>
              <a:rPr lang="en-US" sz="2400" smtClean="0"/>
              <a:t>consumers, etc)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en-US" dirty="0"/>
          </a:p>
        </p:txBody>
      </p:sp>
      <p:pic>
        <p:nvPicPr>
          <p:cNvPr id="7170" name="Picture 2" descr="http://t1.gstatic.com/images?q=tbn:ANd9GcQiDYA7EXkIeoX7RZH7sELzG_s7fKREBblpkQD752ZkxR6t3CH-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1390" y="442743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008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447800" y="457200"/>
            <a:ext cx="7772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5400" dirty="0">
                <a:solidFill>
                  <a:srgbClr val="FFCC99"/>
                </a:solidFill>
                <a:latin typeface="Snap ITC" pitchFamily="82" charset="0"/>
              </a:rPr>
              <a:t>Introducing</a:t>
            </a:r>
            <a:r>
              <a:rPr lang="en-US" sz="5400" dirty="0">
                <a:solidFill>
                  <a:srgbClr val="FF0000"/>
                </a:solidFill>
                <a:latin typeface="Snap ITC" pitchFamily="82" charset="0"/>
              </a:rPr>
              <a:t/>
            </a:r>
            <a:br>
              <a:rPr lang="en-US" sz="5400" dirty="0">
                <a:solidFill>
                  <a:srgbClr val="FF0000"/>
                </a:solidFill>
                <a:latin typeface="Snap ITC" pitchFamily="82" charset="0"/>
              </a:rPr>
            </a:br>
            <a:r>
              <a:rPr lang="en-US" sz="5400" dirty="0">
                <a:solidFill>
                  <a:srgbClr val="FF0000"/>
                </a:solidFill>
                <a:latin typeface="Snap ITC" pitchFamily="82" charset="0"/>
              </a:rPr>
              <a:t>   </a:t>
            </a:r>
            <a:r>
              <a:rPr lang="en-US" sz="5400" dirty="0">
                <a:solidFill>
                  <a:srgbClr val="CCFF99"/>
                </a:solidFill>
                <a:latin typeface="Snap ITC" pitchFamily="82" charset="0"/>
              </a:rPr>
              <a:t>PRODUCERS</a:t>
            </a:r>
          </a:p>
        </p:txBody>
      </p:sp>
      <p:pic>
        <p:nvPicPr>
          <p:cNvPr id="23563" name="Picture 11" descr="j02849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098800"/>
            <a:ext cx="6096000" cy="3759200"/>
          </a:xfrm>
          <a:prstGeom prst="rect">
            <a:avLst/>
          </a:prstGeom>
          <a:noFill/>
        </p:spPr>
      </p:pic>
      <p:pic>
        <p:nvPicPr>
          <p:cNvPr id="23577" name="Picture 25" descr="bqa4usiv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3048000"/>
            <a:ext cx="3657600" cy="2419350"/>
          </a:xfrm>
          <a:prstGeom prst="rect">
            <a:avLst/>
          </a:prstGeom>
          <a:noFill/>
        </p:spPr>
      </p:pic>
      <p:pic>
        <p:nvPicPr>
          <p:cNvPr id="23578" name="Picture 26" descr="kl3smoie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4724400"/>
            <a:ext cx="3657600" cy="2133600"/>
          </a:xfrm>
          <a:prstGeom prst="rect">
            <a:avLst/>
          </a:prstGeom>
          <a:noFill/>
        </p:spPr>
      </p:pic>
      <p:pic>
        <p:nvPicPr>
          <p:cNvPr id="23579" name="Picture 27" descr="tdor2ouh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3388" y="0"/>
            <a:ext cx="2360612" cy="2362200"/>
          </a:xfrm>
          <a:prstGeom prst="rect">
            <a:avLst/>
          </a:prstGeom>
          <a:noFill/>
        </p:spPr>
      </p:pic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0" y="1676400"/>
            <a:ext cx="9144000" cy="17526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algn="ctr" eaLnBrk="1" hangingPunct="1">
              <a:spcBef>
                <a:spcPct val="20000"/>
              </a:spcBef>
              <a:buClr>
                <a:schemeClr val="hlink"/>
              </a:buClr>
              <a:buSzPct val="120000"/>
            </a:pPr>
            <a:r>
              <a:rPr lang="en-US" sz="4000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nap ITC" pitchFamily="82" charset="0"/>
              </a:rPr>
              <a:t>It all begins with</a:t>
            </a:r>
            <a:r>
              <a:rPr lang="en-US" sz="4000">
                <a:effectLst>
                  <a:outerShdw blurRad="38100" dist="38100" dir="2700000" algn="tl">
                    <a:srgbClr val="000000"/>
                  </a:outerShdw>
                </a:effectLst>
                <a:latin typeface="Snap ITC" pitchFamily="82" charset="0"/>
              </a:rPr>
              <a:t> </a:t>
            </a:r>
            <a:r>
              <a:rPr lang="en-US" sz="4000" u="sng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nap ITC" pitchFamily="82" charset="0"/>
              </a:rPr>
              <a:t>plants</a:t>
            </a:r>
            <a:r>
              <a:rPr lang="en-US" sz="400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nap ITC" pitchFamily="82" charset="0"/>
              </a:rPr>
              <a:t> that make their own food…..</a:t>
            </a:r>
          </a:p>
        </p:txBody>
      </p:sp>
      <p:pic>
        <p:nvPicPr>
          <p:cNvPr id="23583" name="Picture 31" descr="C:\Documents and Settings\Sandy\Application Data\Microsoft\Media Catalog\Downloaded Clips\cl8d\j0354634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27063"/>
            <a:ext cx="1447800" cy="11255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oodWeb-Photosynthes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59600"/>
          </a:xfrm>
          <a:prstGeom prst="rect">
            <a:avLst/>
          </a:prstGeom>
          <a:noFill/>
        </p:spPr>
      </p:pic>
      <p:pic>
        <p:nvPicPr>
          <p:cNvPr id="8195" name="Picture 3" descr="C:\Documents and Settings\Sandy\Application Data\Microsoft\Media Catalog\Downloaded Clips\cl73\j028885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348163"/>
            <a:ext cx="3124200" cy="25098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00FF00"/>
              </a:buClr>
            </a:pPr>
            <a:r>
              <a:rPr lang="en-US" sz="4000" u="sng">
                <a:solidFill>
                  <a:srgbClr val="00FF00"/>
                </a:solidFill>
                <a:latin typeface="Snap ITC" pitchFamily="82" charset="0"/>
              </a:rPr>
              <a:t>Herbivores</a:t>
            </a:r>
          </a:p>
          <a:p>
            <a:pPr lvl="1">
              <a:lnSpc>
                <a:spcPct val="90000"/>
              </a:lnSpc>
              <a:buFont typeface="Wingdings" pitchFamily="-112" charset="2"/>
              <a:buChar char="ü"/>
            </a:pPr>
            <a:r>
              <a:rPr lang="en-US" sz="3600">
                <a:solidFill>
                  <a:srgbClr val="00FF00"/>
                </a:solidFill>
                <a:latin typeface="Snap ITC" pitchFamily="82" charset="0"/>
              </a:rPr>
              <a:t>	eat plants</a:t>
            </a:r>
            <a:br>
              <a:rPr lang="en-US" sz="3600">
                <a:solidFill>
                  <a:srgbClr val="00FF00"/>
                </a:solidFill>
                <a:latin typeface="Snap ITC" pitchFamily="82" charset="0"/>
              </a:rPr>
            </a:br>
            <a:endParaRPr lang="en-US" sz="3600">
              <a:solidFill>
                <a:srgbClr val="00FF00"/>
              </a:solidFill>
              <a:latin typeface="Snap ITC" pitchFamily="82" charset="0"/>
            </a:endParaRPr>
          </a:p>
          <a:p>
            <a:pPr>
              <a:lnSpc>
                <a:spcPct val="90000"/>
              </a:lnSpc>
              <a:buClr>
                <a:srgbClr val="FF3300"/>
              </a:buClr>
            </a:pPr>
            <a:r>
              <a:rPr lang="en-US" sz="4000" u="sng">
                <a:solidFill>
                  <a:srgbClr val="FF3300"/>
                </a:solidFill>
                <a:latin typeface="Snap ITC" pitchFamily="82" charset="0"/>
              </a:rPr>
              <a:t>Carnivores</a:t>
            </a:r>
          </a:p>
          <a:p>
            <a:pPr lvl="1">
              <a:lnSpc>
                <a:spcPct val="90000"/>
              </a:lnSpc>
              <a:buFont typeface="Wingdings" pitchFamily="-112" charset="2"/>
              <a:buChar char="ü"/>
            </a:pPr>
            <a:r>
              <a:rPr lang="en-US" sz="3600">
                <a:solidFill>
                  <a:srgbClr val="FF3300"/>
                </a:solidFill>
                <a:latin typeface="Snap ITC" pitchFamily="82" charset="0"/>
              </a:rPr>
              <a:t>eat animals</a:t>
            </a:r>
            <a:br>
              <a:rPr lang="en-US" sz="3600">
                <a:solidFill>
                  <a:srgbClr val="FF3300"/>
                </a:solidFill>
                <a:latin typeface="Snap ITC" pitchFamily="82" charset="0"/>
              </a:rPr>
            </a:br>
            <a:endParaRPr lang="en-US" sz="3600">
              <a:solidFill>
                <a:srgbClr val="FF3300"/>
              </a:solidFill>
              <a:latin typeface="Snap ITC" pitchFamily="82" charset="0"/>
            </a:endParaRPr>
          </a:p>
          <a:p>
            <a:pPr>
              <a:lnSpc>
                <a:spcPct val="90000"/>
              </a:lnSpc>
              <a:buClr>
                <a:schemeClr val="tx1"/>
              </a:buClr>
            </a:pPr>
            <a:r>
              <a:rPr lang="en-US" sz="4000" u="sng">
                <a:solidFill>
                  <a:srgbClr val="FF3300"/>
                </a:solidFill>
                <a:latin typeface="Snap ITC" pitchFamily="82" charset="0"/>
              </a:rPr>
              <a:t>O</a:t>
            </a:r>
            <a:r>
              <a:rPr lang="en-US" sz="4000" u="sng">
                <a:solidFill>
                  <a:srgbClr val="00FF00"/>
                </a:solidFill>
                <a:latin typeface="Snap ITC" pitchFamily="82" charset="0"/>
              </a:rPr>
              <a:t>m</a:t>
            </a:r>
            <a:r>
              <a:rPr lang="en-US" sz="4000" u="sng">
                <a:solidFill>
                  <a:srgbClr val="FF3300"/>
                </a:solidFill>
                <a:latin typeface="Snap ITC" pitchFamily="82" charset="0"/>
              </a:rPr>
              <a:t>n</a:t>
            </a:r>
            <a:r>
              <a:rPr lang="en-US" sz="4000" u="sng">
                <a:solidFill>
                  <a:srgbClr val="00FF00"/>
                </a:solidFill>
                <a:latin typeface="Snap ITC" pitchFamily="82" charset="0"/>
              </a:rPr>
              <a:t>i</a:t>
            </a:r>
            <a:r>
              <a:rPr lang="en-US" sz="4000" u="sng">
                <a:solidFill>
                  <a:srgbClr val="FF3300"/>
                </a:solidFill>
                <a:latin typeface="Snap ITC" pitchFamily="82" charset="0"/>
              </a:rPr>
              <a:t>v</a:t>
            </a:r>
            <a:r>
              <a:rPr lang="en-US" sz="4000" u="sng">
                <a:solidFill>
                  <a:srgbClr val="00FF00"/>
                </a:solidFill>
                <a:latin typeface="Snap ITC" pitchFamily="82" charset="0"/>
              </a:rPr>
              <a:t>o</a:t>
            </a:r>
            <a:r>
              <a:rPr lang="en-US" sz="4000" u="sng">
                <a:solidFill>
                  <a:srgbClr val="FF3300"/>
                </a:solidFill>
                <a:latin typeface="Snap ITC" pitchFamily="82" charset="0"/>
              </a:rPr>
              <a:t>r</a:t>
            </a:r>
            <a:r>
              <a:rPr lang="en-US" sz="4000" u="sng">
                <a:solidFill>
                  <a:srgbClr val="00FF00"/>
                </a:solidFill>
                <a:latin typeface="Snap ITC" pitchFamily="82" charset="0"/>
              </a:rPr>
              <a:t>e</a:t>
            </a:r>
            <a:r>
              <a:rPr lang="en-US" sz="4000" u="sng">
                <a:solidFill>
                  <a:srgbClr val="FF3300"/>
                </a:solidFill>
                <a:latin typeface="Snap ITC" pitchFamily="82" charset="0"/>
              </a:rPr>
              <a:t>s</a:t>
            </a:r>
          </a:p>
          <a:p>
            <a:pPr lvl="1">
              <a:lnSpc>
                <a:spcPct val="90000"/>
              </a:lnSpc>
              <a:buFont typeface="Wingdings" pitchFamily="-112" charset="2"/>
              <a:buChar char="ü"/>
            </a:pPr>
            <a:r>
              <a:rPr lang="en-US" sz="3600">
                <a:latin typeface="Snap ITC" pitchFamily="82" charset="0"/>
              </a:rPr>
              <a:t>Eat</a:t>
            </a:r>
            <a:r>
              <a:rPr lang="en-US" sz="3600">
                <a:solidFill>
                  <a:srgbClr val="FF3300"/>
                </a:solidFill>
                <a:latin typeface="Snap ITC" pitchFamily="82" charset="0"/>
              </a:rPr>
              <a:t> </a:t>
            </a:r>
            <a:r>
              <a:rPr lang="en-US" sz="3600">
                <a:solidFill>
                  <a:srgbClr val="00FF00"/>
                </a:solidFill>
                <a:latin typeface="Snap ITC" pitchFamily="82" charset="0"/>
              </a:rPr>
              <a:t>plants</a:t>
            </a:r>
            <a:r>
              <a:rPr lang="en-US" sz="3600">
                <a:solidFill>
                  <a:srgbClr val="FF3300"/>
                </a:solidFill>
                <a:latin typeface="Snap ITC" pitchFamily="82" charset="0"/>
              </a:rPr>
              <a:t> </a:t>
            </a:r>
            <a:r>
              <a:rPr lang="en-US" sz="3600">
                <a:latin typeface="Snap ITC" pitchFamily="82" charset="0"/>
              </a:rPr>
              <a:t>and</a:t>
            </a:r>
            <a:r>
              <a:rPr lang="en-US" sz="3600">
                <a:solidFill>
                  <a:srgbClr val="FF3300"/>
                </a:solidFill>
                <a:latin typeface="Snap ITC" pitchFamily="82" charset="0"/>
              </a:rPr>
              <a:t> animals</a:t>
            </a:r>
          </a:p>
        </p:txBody>
      </p:sp>
      <p:pic>
        <p:nvPicPr>
          <p:cNvPr id="59396" name="Picture 4" descr="tdor2ouh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3388" y="609600"/>
            <a:ext cx="2360612" cy="2362200"/>
          </a:xfrm>
          <a:prstGeom prst="rect">
            <a:avLst/>
          </a:prstGeom>
          <a:noFill/>
        </p:spPr>
      </p:pic>
      <p:sp>
        <p:nvSpPr>
          <p:cNvPr id="5939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384300"/>
          </a:xfrm>
          <a:noFill/>
          <a:ln/>
        </p:spPr>
        <p:txBody>
          <a:bodyPr/>
          <a:lstStyle/>
          <a:p>
            <a:r>
              <a:rPr lang="en-US">
                <a:solidFill>
                  <a:srgbClr val="CCECFF"/>
                </a:solidFill>
                <a:latin typeface="Snap ITC" pitchFamily="82" charset="0"/>
              </a:rPr>
              <a:t>CONSUMERS CAN BE…</a:t>
            </a:r>
          </a:p>
        </p:txBody>
      </p:sp>
      <p:pic>
        <p:nvPicPr>
          <p:cNvPr id="59399" name="Picture 7" descr="C:\Documents and Settings\Sandy\Application Data\Microsoft\Media Catalog\Downloaded Clips\cl0\AG00444_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429000"/>
            <a:ext cx="3657600" cy="1931988"/>
          </a:xfrm>
          <a:prstGeom prst="rect">
            <a:avLst/>
          </a:prstGeom>
          <a:noFill/>
        </p:spPr>
      </p:pic>
      <p:pic>
        <p:nvPicPr>
          <p:cNvPr id="59400" name="Picture 8" descr="C:\Documents and Settings\Sandy\Application Data\Microsoft\Media Catalog\Downloaded Clips\cl0\AG00399_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2133600"/>
            <a:ext cx="1336675" cy="1050925"/>
          </a:xfrm>
          <a:prstGeom prst="rect">
            <a:avLst/>
          </a:prstGeom>
          <a:noFill/>
        </p:spPr>
      </p:pic>
      <p:pic>
        <p:nvPicPr>
          <p:cNvPr id="59402" name="Picture 10" descr="C:\Documents and Settings\Sandy\Application Data\Microsoft\Media Catalog\Downloaded Clips\cl0\AG00209_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2133600"/>
            <a:ext cx="1485900" cy="960438"/>
          </a:xfrm>
          <a:prstGeom prst="rect">
            <a:avLst/>
          </a:prstGeom>
          <a:noFill/>
        </p:spPr>
      </p:pic>
      <p:pic>
        <p:nvPicPr>
          <p:cNvPr id="59403" name="Picture 11" descr="C:\Documents and Settings\Sandy\Application Data\Microsoft\Media Catalog\Downloaded Clips\cl0\AG00182_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04088" y="4868863"/>
            <a:ext cx="1839912" cy="19891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oodWeb-Consume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43200"/>
            <a:ext cx="8229600" cy="4114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/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00FF00"/>
                </a:solidFill>
                <a:latin typeface="Snap ITC" pitchFamily="82" charset="0"/>
              </a:rPr>
              <a:t>BACTERIA</a:t>
            </a:r>
            <a:br>
              <a:rPr lang="en-US" sz="2800">
                <a:solidFill>
                  <a:srgbClr val="00FF00"/>
                </a:solidFill>
                <a:latin typeface="Snap ITC" pitchFamily="82" charset="0"/>
              </a:rPr>
            </a:br>
            <a:r>
              <a:rPr lang="en-US" sz="2800"/>
              <a:t/>
            </a:r>
            <a:br>
              <a:rPr lang="en-US" sz="2800"/>
            </a:br>
            <a:endParaRPr lang="en-US" sz="2800"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FF0000"/>
                </a:solidFill>
                <a:latin typeface="Snap ITC" pitchFamily="82" charset="0"/>
              </a:rPr>
              <a:t>FUNGI</a:t>
            </a:r>
            <a:r>
              <a:rPr lang="en-US" sz="2800">
                <a:latin typeface="Snap ITC" pitchFamily="82" charset="0"/>
              </a:rPr>
              <a:t/>
            </a:r>
            <a:br>
              <a:rPr lang="en-US" sz="2800">
                <a:latin typeface="Snap ITC" pitchFamily="82" charset="0"/>
              </a:rPr>
            </a:br>
            <a:endParaRPr lang="en-US" sz="2800">
              <a:latin typeface="Snap ITC" pitchFamily="82" charset="0"/>
            </a:endParaRP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>
                <a:solidFill>
                  <a:srgbClr val="FF9966"/>
                </a:solidFill>
                <a:latin typeface="Snap ITC" pitchFamily="82" charset="0"/>
              </a:rPr>
              <a:t>SOME ANIMALS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800"/>
              <a:t/>
            </a:r>
            <a:br>
              <a:rPr lang="en-US" sz="2800"/>
            </a:br>
            <a:endParaRPr lang="en-US" sz="2800"/>
          </a:p>
        </p:txBody>
      </p:sp>
      <p:pic>
        <p:nvPicPr>
          <p:cNvPr id="61444" name="Picture 4" descr="tdor2ouh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3388" y="0"/>
            <a:ext cx="2360612" cy="2362200"/>
          </a:xfrm>
          <a:prstGeom prst="rect">
            <a:avLst/>
          </a:prstGeom>
          <a:noFill/>
        </p:spPr>
      </p:pic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457200" y="16002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/>
            <a:r>
              <a:rPr lang="en-US" sz="440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nap ITC" pitchFamily="82" charset="0"/>
              </a:rPr>
              <a:t>DECOMPOSERS ARE NATURE’S RECYCLERS</a:t>
            </a:r>
          </a:p>
        </p:txBody>
      </p:sp>
      <p:pic>
        <p:nvPicPr>
          <p:cNvPr id="61447" name="Picture 7" descr="C:\Documents and Settings\Sandy\Application Data\Microsoft\Media Catalog\Downloaded Clips\cl5d\j0234347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3200400"/>
            <a:ext cx="1371600" cy="1206500"/>
          </a:xfrm>
          <a:prstGeom prst="rect">
            <a:avLst/>
          </a:prstGeom>
          <a:noFill/>
        </p:spPr>
      </p:pic>
      <p:pic>
        <p:nvPicPr>
          <p:cNvPr id="61448" name="Picture 8" descr="C:\Documents and Settings\Sandy\Application Data\Microsoft\Media Catalog\Downloaded Clips\cl36\j0136317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5486400"/>
            <a:ext cx="1447800" cy="1258888"/>
          </a:xfrm>
          <a:prstGeom prst="rect">
            <a:avLst/>
          </a:prstGeom>
          <a:noFill/>
        </p:spPr>
      </p:pic>
      <p:pic>
        <p:nvPicPr>
          <p:cNvPr id="61449" name="Picture 9" descr="C:\Documents and Settings\Sandy\Application Data\Microsoft\Media Catalog\Downloaded Clips\cl71\j0283457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62200" y="45720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oodWeb-Decompos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01600"/>
            <a:ext cx="9144000" cy="6959600"/>
          </a:xfrm>
          <a:prstGeom prst="rect">
            <a:avLst/>
          </a:prstGeom>
          <a:noFill/>
        </p:spPr>
      </p:pic>
      <p:pic>
        <p:nvPicPr>
          <p:cNvPr id="11267" name="Picture 3" descr="C:\Documents and Settings\Sandy\Application Data\Microsoft\Media Catalog\Downloaded Clips\cl7f\j031813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0"/>
            <a:ext cx="1524000" cy="1457325"/>
          </a:xfrm>
          <a:prstGeom prst="rect">
            <a:avLst/>
          </a:prstGeom>
          <a:noFill/>
        </p:spPr>
      </p:pic>
      <p:pic>
        <p:nvPicPr>
          <p:cNvPr id="11268" name="Picture 4" descr="C:\Documents and Settings\Sandy\Application Data\Microsoft\Media Catalog\Downloaded Clips\cl0\AG00327_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4800" y="4724400"/>
            <a:ext cx="2133600" cy="1598613"/>
          </a:xfrm>
          <a:prstGeom prst="rect">
            <a:avLst/>
          </a:prstGeom>
          <a:noFill/>
        </p:spPr>
      </p:pic>
      <p:pic>
        <p:nvPicPr>
          <p:cNvPr id="11269" name="Picture 5" descr="C:\Documents and Settings\Sandy\Application Data\Microsoft\Media Catalog\Downloaded Clips\cl71\j0283457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7620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526</Words>
  <Application>Microsoft Macintosh PowerPoint</Application>
  <PresentationFormat>On-screen Show (4:3)</PresentationFormat>
  <Paragraphs>101</Paragraphs>
  <Slides>31</Slides>
  <Notes>21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ALL LIVING THINGS NEED ENERGY</vt:lpstr>
      <vt:lpstr>Slide 3</vt:lpstr>
      <vt:lpstr>Introducing    PRODUCERS</vt:lpstr>
      <vt:lpstr>Slide 5</vt:lpstr>
      <vt:lpstr>CONSUMERS CAN BE…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ECOSYSTEMS DEPEND ON THE BALANCE OF THEIR FOOD WEBS</vt:lpstr>
      <vt:lpstr>Slide 17</vt:lpstr>
      <vt:lpstr>EXPLAIN THE SAMPLE FOOD CHAINS &amp; WEBS THAT FOLLOW:</vt:lpstr>
      <vt:lpstr>Slide 19</vt:lpstr>
      <vt:lpstr>Slide 20</vt:lpstr>
      <vt:lpstr>Slide 21</vt:lpstr>
      <vt:lpstr>Owl Pellets</vt:lpstr>
      <vt:lpstr>Owl Pellets</vt:lpstr>
      <vt:lpstr>Owl Pellets</vt:lpstr>
      <vt:lpstr>Owl Pellets</vt:lpstr>
      <vt:lpstr>Owl Pellets</vt:lpstr>
      <vt:lpstr>Owl Pellets</vt:lpstr>
      <vt:lpstr>Owl Pellets</vt:lpstr>
      <vt:lpstr>Owl Pellets</vt:lpstr>
      <vt:lpstr>Owl Pellets</vt:lpstr>
      <vt:lpstr>Owl Pellets</vt:lpstr>
    </vt:vector>
  </TitlesOfParts>
  <Company>fy242fv363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Owl Pellets</dc:title>
  <dc:creator>Melissa Farrish</dc:creator>
  <cp:lastModifiedBy>Melissa Farrish</cp:lastModifiedBy>
  <cp:revision>6</cp:revision>
  <dcterms:created xsi:type="dcterms:W3CDTF">2012-12-07T17:36:36Z</dcterms:created>
  <dcterms:modified xsi:type="dcterms:W3CDTF">2012-12-07T17:59:17Z</dcterms:modified>
</cp:coreProperties>
</file>